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98C1C7C0-AEC8-41A4-8F96-475FDC7B73A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529"/>
    <a:srgbClr val="FEFFFF"/>
    <a:srgbClr val="FFFFFF"/>
    <a:srgbClr val="5A3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B3927D-4132-4F70-B5C5-B0A061D75672}" v="3" dt="2022-05-22T14:15:49.8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4" autoAdjust="0"/>
    <p:restoredTop sz="93421" autoAdjust="0"/>
  </p:normalViewPr>
  <p:slideViewPr>
    <p:cSldViewPr snapToGrid="0">
      <p:cViewPr varScale="1">
        <p:scale>
          <a:sx n="62" d="100"/>
          <a:sy n="62" d="100"/>
        </p:scale>
        <p:origin x="8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697ba09f99de986f" providerId="LiveId" clId="{62B3927D-4132-4F70-B5C5-B0A061D75672}"/>
    <pc:docChg chg="custSel modSld">
      <pc:chgData name=" " userId="697ba09f99de986f" providerId="LiveId" clId="{62B3927D-4132-4F70-B5C5-B0A061D75672}" dt="2022-05-22T14:15:31.003" v="18" actId="20577"/>
      <pc:docMkLst>
        <pc:docMk/>
      </pc:docMkLst>
      <pc:sldChg chg="modSp mod">
        <pc:chgData name=" " userId="697ba09f99de986f" providerId="LiveId" clId="{62B3927D-4132-4F70-B5C5-B0A061D75672}" dt="2022-05-22T14:14:13.379" v="17" actId="115"/>
        <pc:sldMkLst>
          <pc:docMk/>
          <pc:sldMk cId="336980063" sldId="261"/>
        </pc:sldMkLst>
        <pc:spChg chg="mod">
          <ac:chgData name=" " userId="697ba09f99de986f" providerId="LiveId" clId="{62B3927D-4132-4F70-B5C5-B0A061D75672}" dt="2022-05-22T14:14:13.379" v="17" actId="115"/>
          <ac:spMkLst>
            <pc:docMk/>
            <pc:sldMk cId="336980063" sldId="261"/>
            <ac:spMk id="3" creationId="{BDF0FA85-5580-6B25-6FEE-F24BC1220A80}"/>
          </ac:spMkLst>
        </pc:spChg>
      </pc:sldChg>
      <pc:sldChg chg="modSp mod">
        <pc:chgData name=" " userId="697ba09f99de986f" providerId="LiveId" clId="{62B3927D-4132-4F70-B5C5-B0A061D75672}" dt="2022-05-22T14:13:06.076" v="3" actId="27636"/>
        <pc:sldMkLst>
          <pc:docMk/>
          <pc:sldMk cId="2820337153" sldId="263"/>
        </pc:sldMkLst>
        <pc:spChg chg="mod">
          <ac:chgData name=" " userId="697ba09f99de986f" providerId="LiveId" clId="{62B3927D-4132-4F70-B5C5-B0A061D75672}" dt="2022-05-22T14:13:06.076" v="3" actId="27636"/>
          <ac:spMkLst>
            <pc:docMk/>
            <pc:sldMk cId="2820337153" sldId="263"/>
            <ac:spMk id="3" creationId="{3FF182BA-E63B-791E-15FC-5F3B95DE5FF6}"/>
          </ac:spMkLst>
        </pc:spChg>
      </pc:sldChg>
      <pc:sldChg chg="modSp mod">
        <pc:chgData name=" " userId="697ba09f99de986f" providerId="LiveId" clId="{62B3927D-4132-4F70-B5C5-B0A061D75672}" dt="2022-05-22T14:15:31.003" v="18" actId="20577"/>
        <pc:sldMkLst>
          <pc:docMk/>
          <pc:sldMk cId="3379120371" sldId="266"/>
        </pc:sldMkLst>
        <pc:spChg chg="mod">
          <ac:chgData name=" " userId="697ba09f99de986f" providerId="LiveId" clId="{62B3927D-4132-4F70-B5C5-B0A061D75672}" dt="2022-05-22T14:15:31.003" v="18" actId="20577"/>
          <ac:spMkLst>
            <pc:docMk/>
            <pc:sldMk cId="3379120371" sldId="266"/>
            <ac:spMk id="5" creationId="{17A947CB-DFB6-E788-6BA3-DED618FE84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A9BA5-0589-4BE8-A7B7-5BA0DF866882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BE90D-46CA-489B-8C76-60AF56A41B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58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%C5%9Awiadectwo_szkoln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pl.wikipedia.org/wiki/Reforma_j%C4%99drzejewiczowska" TargetMode="External"/><Relationship Id="rId5" Type="http://schemas.openxmlformats.org/officeDocument/2006/relationships/hyperlink" Target="https://pl.wikipedia.org/wiki/Egzamin" TargetMode="External"/><Relationship Id="rId4" Type="http://schemas.openxmlformats.org/officeDocument/2006/relationships/hyperlink" Target="https://pl.wikipedia.org/wiki/Gimnazjum#II_Rzeczpospolita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Literatura" TargetMode="External"/><Relationship Id="rId13" Type="http://schemas.openxmlformats.org/officeDocument/2006/relationships/hyperlink" Target="https://pl.wikipedia.org/wiki/Perypetia" TargetMode="External"/><Relationship Id="rId18" Type="http://schemas.openxmlformats.org/officeDocument/2006/relationships/hyperlink" Target="https://pl.wikipedia.org/wiki/Powie%C5%9B%C4%87" TargetMode="External"/><Relationship Id="rId3" Type="http://schemas.openxmlformats.org/officeDocument/2006/relationships/hyperlink" Target="https://pl.wikipedia.org/wiki/Rodzaj_literacki" TargetMode="External"/><Relationship Id="rId21" Type="http://schemas.openxmlformats.org/officeDocument/2006/relationships/hyperlink" Target="https://pl.wikipedia.org/wiki/Dramat" TargetMode="External"/><Relationship Id="rId7" Type="http://schemas.openxmlformats.org/officeDocument/2006/relationships/hyperlink" Target="https://pl.wikipedia.org/wiki/Teatr" TargetMode="External"/><Relationship Id="rId12" Type="http://schemas.openxmlformats.org/officeDocument/2006/relationships/hyperlink" Target="https://pl.wikipedia.org/wiki/Ekspozycja_(literatura)" TargetMode="External"/><Relationship Id="rId17" Type="http://schemas.openxmlformats.org/officeDocument/2006/relationships/hyperlink" Target="https://pl.wikipedia.org/wiki/Fabu%C5%82a" TargetMode="External"/><Relationship Id="rId2" Type="http://schemas.openxmlformats.org/officeDocument/2006/relationships/slide" Target="../slides/slide7.xml"/><Relationship Id="rId16" Type="http://schemas.openxmlformats.org/officeDocument/2006/relationships/hyperlink" Target="https://pl.wikipedia.org/wiki/Narracja" TargetMode="External"/><Relationship Id="rId20" Type="http://schemas.openxmlformats.org/officeDocument/2006/relationships/hyperlink" Target="https://pl.wikipedia.org/wiki/Nowela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pl.wikipedia.org/wiki/Sztuka" TargetMode="External"/><Relationship Id="rId11" Type="http://schemas.openxmlformats.org/officeDocument/2006/relationships/hyperlink" Target="https://pl.wikipedia.org/wiki/Akcja_(literatura)" TargetMode="External"/><Relationship Id="rId5" Type="http://schemas.openxmlformats.org/officeDocument/2006/relationships/hyperlink" Target="https://pl.wikipedia.org/wiki/Epika" TargetMode="External"/><Relationship Id="rId15" Type="http://schemas.openxmlformats.org/officeDocument/2006/relationships/hyperlink" Target="https://pl.wikipedia.org/wiki/Rozwi%C4%85zanie_akcji" TargetMode="External"/><Relationship Id="rId10" Type="http://schemas.openxmlformats.org/officeDocument/2006/relationships/hyperlink" Target="https://pl.wikipedia.org/wiki/%C5%9Awiat_przedstawiony" TargetMode="External"/><Relationship Id="rId19" Type="http://schemas.openxmlformats.org/officeDocument/2006/relationships/hyperlink" Target="https://pl.wikipedia.org/wiki/Opowiadanie" TargetMode="External"/><Relationship Id="rId4" Type="http://schemas.openxmlformats.org/officeDocument/2006/relationships/hyperlink" Target="https://pl.wikipedia.org/wiki/Liryka" TargetMode="External"/><Relationship Id="rId9" Type="http://schemas.openxmlformats.org/officeDocument/2006/relationships/hyperlink" Target="https://pl.wikipedia.org/wiki/Podmiot_literacki" TargetMode="External"/><Relationship Id="rId14" Type="http://schemas.openxmlformats.org/officeDocument/2006/relationships/hyperlink" Target="https://pl.wikipedia.org/wiki/Punkt_kulminacyjny" TargetMode="External"/><Relationship Id="rId22" Type="http://schemas.openxmlformats.org/officeDocument/2006/relationships/hyperlink" Target="https://pl.wikipedia.org/wiki/Proza#cite_note-CITEREFS%C5%82awi%C5%84ski2000-1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Zwi%C4%85zek_Zawodowy_Literat%C3%B3w_Polskich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pl.wikipedia.org/wiki/Stefan_%C5%BBeromski" TargetMode="External"/><Relationship Id="rId4" Type="http://schemas.openxmlformats.org/officeDocument/2006/relationships/hyperlink" Target="https://pl.wikipedia.org/wiki/1920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„Wiadomości Literackie” – tygodnik społeczno-kulturalny wydawany w latach 1924–1939 w Warszawie. Pismo zostało założone w styczniu 1924 przez Mieczysława Grydzewskiego. Pierwszy numer ukazał się 6 stycznia 1924 r.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BE90D-46CA-489B-8C76-60AF56A41B0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414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Mała matura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−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Świadectwo szkolne"/>
              </a:rPr>
              <a:t>świadectwo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ukończenia czteroletniego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Gimnazjum"/>
              </a:rPr>
              <a:t>gimnazjum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lub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Egzamin"/>
              </a:rPr>
              <a:t>egzamin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zdawany po ukończeniu tej szkoły, wprowadzony po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Reforma jędrzejewiczowska"/>
              </a:rPr>
              <a:t>reformie edukacji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 1932.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BE90D-46CA-489B-8C76-60AF56A41B0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6063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202122"/>
                </a:solidFill>
                <a:effectLst/>
              </a:rPr>
              <a:t>Kreishauptmannschaft </a:t>
            </a:r>
            <a:r>
              <a:rPr lang="pl-PL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[Administracja okręgowa to historyczne określenie władz państwowych, na przykład w Bawarii, Saksonii czy Austrii nad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Enns</a:t>
            </a:r>
            <a:r>
              <a:rPr lang="pl-PL" b="0" i="0" dirty="0">
                <a:solidFill>
                  <a:srgbClr val="000000"/>
                </a:solidFill>
                <a:effectLst/>
                <a:latin typeface="Roboto" panose="020B0604020202020204" pitchFamily="2" charset="0"/>
              </a:rPr>
              <a:t> (dziś Górna Austria), które później przemianowano na rady regionalne lub dyrekcje państwowe, a także w okupowanej Polsce w czasie II wojny światowej].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BE90D-46CA-489B-8C76-60AF56A41B0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70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Dramat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jeden z trzech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Rodzaj literacki"/>
              </a:rPr>
              <a:t>rodzajów literackich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(obok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Liryka"/>
              </a:rPr>
              <a:t>liryki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Epika"/>
              </a:rPr>
              <a:t>epiki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 Jest to właściwie rodzaj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Sztuka"/>
              </a:rPr>
              <a:t>sztuki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na granicy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Teatr"/>
              </a:rPr>
              <a:t>teatru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Literatura"/>
              </a:rPr>
              <a:t>literatury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Dzieło dramatyczne zaliczane jest do literatury jedynie w warstwie słownej, natomiast w swojej realizacji widowiskowej należy do </a:t>
            </a:r>
            <a:r>
              <a:rPr lang="pl-P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wielotworzywowej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sztuki teatru. W dziele dramatycznym nie występuje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Podmiot literacki"/>
              </a:rPr>
              <a:t>podmiot literacki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lub jego rola jest ograniczona do minimum,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Świat przedstawiony"/>
              </a:rPr>
              <a:t>świat przedstawiony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jest opisywany poprzez działania i wypowiedzi w pełni usamodzielnionych postaci.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Akcja (literatura)"/>
              </a:rPr>
              <a:t>Akcja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w klasycznych formach dramatu jest wyraźnie zarysowana i ma ustalony tok przebiegu (od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Ekspozycja (literatura)"/>
              </a:rPr>
              <a:t>przedstawienia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poprzez rozwinięcie,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3" tooltip="Perypetia"/>
              </a:rPr>
              <a:t>perypetię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4" tooltip="Punkt kulminacyjny"/>
              </a:rPr>
              <a:t>punkt kulminacyjny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 skończywszy na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5" tooltip="Rozwiązanie akcji"/>
              </a:rPr>
              <a:t>rozwiązaniu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Proza 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wszelkie utwory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6" tooltip="Narracja"/>
              </a:rPr>
              <a:t>narracyjno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7" tooltip="Fabuła"/>
              </a:rPr>
              <a:t>fabularne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takie jak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8" tooltip="Powieść"/>
              </a:rPr>
              <a:t>powieści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9" tooltip="Opowiadanie"/>
              </a:rPr>
              <a:t>opowiadania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0" tooltip="Nowela"/>
              </a:rPr>
              <a:t>nowele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w odróżnieniu od utworów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1" tooltip="Dramat"/>
              </a:rPr>
              <a:t>dramatycznych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 poezji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Liryka"/>
              </a:rPr>
              <a:t>lirycznej</a:t>
            </a:r>
            <a:r>
              <a:rPr lang="pl-PL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2"/>
              </a:rPr>
              <a:t>[1]</a:t>
            </a:r>
            <a:endParaRPr lang="pl-PL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pl-PL" b="1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BE90D-46CA-489B-8C76-60AF56A41B0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845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pl-P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Stowarzyszenie Pisarzy Polskich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polskie stowarzyszenie zrzeszające pisarzy.</a:t>
            </a:r>
          </a:p>
          <a:p>
            <a:pPr algn="l"/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Nawiązuje w swojej intencji do tradycji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Związek Zawodowy Literatów Polskich"/>
              </a:rPr>
              <a:t>Związku Zawodowego Literatów Polskich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powstałego w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1920"/>
              </a:rPr>
              <a:t>1920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 inicjatywy </a:t>
            </a:r>
            <a:r>
              <a:rPr lang="pl-PL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Stefan Żeromski"/>
              </a:rPr>
              <a:t>Stefana Żeromskiego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 także do działań środowisk literackich w kraju i za granicą, podejmowanych w obronie godności i suwerenności literatury narodowej, praw ludzkich i swobody tworzenia.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BE90D-46CA-489B-8C76-60AF56A41B0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501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404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536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38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819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6384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87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9645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206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584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469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76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301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415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09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76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785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68D4F-70C9-4680-9CCE-4BF51C589A61}" type="datetimeFigureOut">
              <a:rPr lang="pl-PL" smtClean="0"/>
              <a:t>22.05.2022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15851E6-E87F-4F12-913F-841F264C39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001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player.pl/slide/2778667/" TargetMode="External"/><Relationship Id="rId7" Type="http://schemas.openxmlformats.org/officeDocument/2006/relationships/hyperlink" Target="https://www.google.pl/imghp?hl=pl" TargetMode="External"/><Relationship Id="rId2" Type="http://schemas.openxmlformats.org/officeDocument/2006/relationships/hyperlink" Target="https://pl.wikipedia.org/wiki/Tadeusz_R&#243;&#380;ewicz#Bibliograf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lskieradio.pl/39/156/Artykul/2821882,Podchorazy-Satyr-Tadeusz-Rozewicz-jako-partyzant-Armii-Krajowej" TargetMode="External"/><Relationship Id="rId5" Type="http://schemas.openxmlformats.org/officeDocument/2006/relationships/hyperlink" Target="https://instytutpolski.pl/minsk/pl/tadeusz-rozewicz-zyciorys/" TargetMode="External"/><Relationship Id="rId4" Type="http://schemas.openxmlformats.org/officeDocument/2006/relationships/hyperlink" Target="https://www.wroclaw.pl/rok-rozewicza/kamienie-milow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5F7576-EA62-D0A0-EAFE-EC8885F81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416942"/>
            <a:ext cx="8915399" cy="2262781"/>
          </a:xfrm>
        </p:spPr>
        <p:txBody>
          <a:bodyPr anchor="ctr">
            <a:normAutofit fontScale="90000"/>
          </a:bodyPr>
          <a:lstStyle/>
          <a:p>
            <a:r>
              <a:rPr lang="pl-PL" sz="6000" dirty="0"/>
              <a:t>Życie i twórczość</a:t>
            </a:r>
            <a:br>
              <a:rPr lang="pl-PL" sz="6000" dirty="0"/>
            </a:br>
            <a:r>
              <a:rPr lang="pl-PL" sz="6000" dirty="0"/>
              <a:t>      Tadeusza Różewicza</a:t>
            </a:r>
          </a:p>
        </p:txBody>
      </p:sp>
    </p:spTree>
    <p:extLst>
      <p:ext uri="{BB962C8B-B14F-4D97-AF65-F5344CB8AC3E}">
        <p14:creationId xmlns:p14="http://schemas.microsoft.com/office/powerpoint/2010/main" val="3928608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3D46FDBA-2CF8-89E2-41F7-8C8A007FD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Źródła: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021326D2-06B5-1C12-3F5B-21B15C233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https://pl.wikipedia.org/wiki/Tadeusz_Różewicz#Bibliografia</a:t>
            </a:r>
            <a:endParaRPr lang="pl-PL" dirty="0"/>
          </a:p>
          <a:p>
            <a:r>
              <a:rPr lang="pl-PL" dirty="0">
                <a:hlinkClick r:id="rId3"/>
              </a:rPr>
              <a:t>https://slideplayer.pl/slide/2778667/</a:t>
            </a:r>
            <a:endParaRPr lang="pl-PL" dirty="0"/>
          </a:p>
          <a:p>
            <a:r>
              <a:rPr lang="pl-PL" dirty="0">
                <a:hlinkClick r:id="rId4"/>
              </a:rPr>
              <a:t>https://www.wroclaw.pl/rok-rozewicza/kamienie-milowe</a:t>
            </a:r>
            <a:endParaRPr lang="pl-PL" dirty="0"/>
          </a:p>
          <a:p>
            <a:r>
              <a:rPr lang="pl-PL" dirty="0">
                <a:hlinkClick r:id="rId5"/>
              </a:rPr>
              <a:t>https://instytutpolski.pl/minsk/pl/tadeusz-rozewicz-zyciorys/</a:t>
            </a:r>
            <a:endParaRPr lang="pl-PL" dirty="0"/>
          </a:p>
          <a:p>
            <a:r>
              <a:rPr lang="pl-PL" dirty="0">
                <a:hlinkClick r:id="rId6"/>
              </a:rPr>
              <a:t>https://www.polskieradio.pl/39/156/Artykul/2821882,Podchorazy-Satyr-Tadeusz-Rozewicz-jako-partyzant-Armii-Krajowej</a:t>
            </a:r>
            <a:endParaRPr lang="pl-PL" dirty="0"/>
          </a:p>
          <a:p>
            <a:r>
              <a:rPr lang="pl-PL" dirty="0">
                <a:hlinkClick r:id="rId7"/>
              </a:rPr>
              <a:t>https://www.google.pl/imghp?hl=pl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0006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13C2CBB-FBA9-4601-A756-927997BF9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471AD1B6-2D6A-41A3-AAFA-548C3C82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008B2D67-18BC-46CD-B558-71B0C027A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02349D49-844A-4732-B74F-A633E4F90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C6B70679-34C8-45DA-A982-7C94DB2A8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058DE69F-ECB5-46CD-B0CD-526CB7A7D6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5A106322-670F-4CE5-96C6-5779E42C3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841566A8-C662-4164-8DAC-4ECE012DD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8AA41139-9478-4631-83AC-CACF510E2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2757AEA2-47D3-4F15-8965-CF5ACB9FB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9A724763-FC28-428A-8C6C-22C1D04F2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5A6B8103-BF34-4758-A663-1060D0D05A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BCE9E2B0-1FB5-4D63-ABD1-0C645BFDD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A54B10D-23ED-48C3-B878-DB4D22D70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427FE77E-63C3-43BF-91DD-60C1C11D9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904C998C-3D2D-42D6-B78F-9ABE6D4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23E5FB0C-0803-42A2-8F72-7BADB103F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62E2BC20-5586-4EAB-B00A-9D8A4C1DC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8D072118-6DC0-4325-84D1-9A091A947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B301CE86-EB1F-4CCB-A241-E55CEC25E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BC6F83ED-79B1-4B8A-859B-688CBBD3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25AF9289-F5D5-458E-9690-F41146DE0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A36A93EA-AE44-4149-90F1-741509CC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99944D26-7135-409D-9254-8A82B14BD3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98086B18-EF68-4DCB-94D7-3E3928D40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B8EF7AB5-060E-4C7D-BB79-E2A671C52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72EA7E7A-2786-4974-974E-596DF2412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1C84F1F1-4602-447E-9A65-91C7D6D2E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7194D136-E139-2448-3C64-0D7C52287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103" y="1318591"/>
            <a:ext cx="580092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600">
                <a:solidFill>
                  <a:schemeClr val="tx2">
                    <a:lumMod val="75000"/>
                  </a:schemeClr>
                </a:solidFill>
              </a:rPr>
              <a:t>Dziękuję za uwagę 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7A947CB-DFB6-E788-6BA3-DED618FE8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55048" y="1871831"/>
            <a:ext cx="3084569" cy="319980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Pracę wykonała </a:t>
            </a:r>
            <a:endParaRPr lang="pl-PL" sz="1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Aniela Wnęk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7196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120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5">
            <a:extLst>
              <a:ext uri="{FF2B5EF4-FFF2-40B4-BE49-F238E27FC236}">
                <a16:creationId xmlns:a16="http://schemas.microsoft.com/office/drawing/2014/main" id="{65226D3E-CAFA-4B9B-9F71-1A25A402F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D6779280-4D1D-8A51-7738-D79EDC98A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200" y="624110"/>
            <a:ext cx="4316411" cy="1280890"/>
          </a:xfrm>
        </p:spPr>
        <p:txBody>
          <a:bodyPr>
            <a:normAutofit/>
          </a:bodyPr>
          <a:lstStyle/>
          <a:p>
            <a:r>
              <a:rPr lang="pl-PL"/>
              <a:t>Dzieciństwo </a:t>
            </a:r>
            <a:endParaRPr lang="pl-PL" dirty="0"/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6F23F7E5-8D7C-44E8-99DC-A93E42F44B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77CE204C-1B16-44C6-945B-CE3B5750C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848" y="962669"/>
            <a:ext cx="2322898" cy="2386816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az 2" descr="Obraz zawierający tekst, pudełko, ramka na zdjęcie&#10;&#10;Opis wygenerowany automatycznie">
            <a:extLst>
              <a:ext uri="{FF2B5EF4-FFF2-40B4-BE49-F238E27FC236}">
                <a16:creationId xmlns:a16="http://schemas.microsoft.com/office/drawing/2014/main" id="{6FE7FCE9-688E-EA52-3006-9E29E8C435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63" r="-2" b="12827"/>
          <a:stretch/>
        </p:blipFill>
        <p:spPr>
          <a:xfrm>
            <a:off x="814600" y="1104900"/>
            <a:ext cx="1993392" cy="20574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7CB803B-4B54-40D4-8C38-11F6425A4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0714" y="962669"/>
            <a:ext cx="2322898" cy="2386816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az 8" descr="Obraz zawierający tekst&#10;&#10;Opis wygenerowany automatycznie">
            <a:extLst>
              <a:ext uri="{FF2B5EF4-FFF2-40B4-BE49-F238E27FC236}">
                <a16:creationId xmlns:a16="http://schemas.microsoft.com/office/drawing/2014/main" id="{3A6DDB9B-0343-4638-DC39-47598C23C7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62" r="3" b="14383"/>
          <a:stretch/>
        </p:blipFill>
        <p:spPr>
          <a:xfrm>
            <a:off x="3305467" y="1127377"/>
            <a:ext cx="1993392" cy="20574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B3AC852-7565-4486-9B60-A89BF3795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848" y="3510354"/>
            <a:ext cx="2322898" cy="2386816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3E2C1B4-3334-43B2-8C72-8988A153D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0714" y="3510354"/>
            <a:ext cx="2322898" cy="2386816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tekst, gazeta&#10;&#10;Opis wygenerowany automatycznie">
            <a:extLst>
              <a:ext uri="{FF2B5EF4-FFF2-40B4-BE49-F238E27FC236}">
                <a16:creationId xmlns:a16="http://schemas.microsoft.com/office/drawing/2014/main" id="{D4A3D379-7939-D12A-3A12-908BF7625B6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87"/>
          <a:stretch/>
        </p:blipFill>
        <p:spPr>
          <a:xfrm>
            <a:off x="3305467" y="3675062"/>
            <a:ext cx="1993392" cy="20574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FCCD8CA-B612-4652-9597-E2C6F4342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351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53">
            <a:extLst>
              <a:ext uri="{FF2B5EF4-FFF2-40B4-BE49-F238E27FC236}">
                <a16:creationId xmlns:a16="http://schemas.microsoft.com/office/drawing/2014/main" id="{9491B805-6EAB-425D-A4E1-5B5BEE87B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3510" y="680545"/>
            <a:ext cx="878363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8503D29F-1A85-87A5-BF88-875EBDB7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1266" y="2133600"/>
            <a:ext cx="4593346" cy="3777622"/>
          </a:xfrm>
        </p:spPr>
        <p:txBody>
          <a:bodyPr>
            <a:normAutofit/>
          </a:bodyPr>
          <a:lstStyle/>
          <a:p>
            <a:r>
              <a:rPr lang="pl-PL" dirty="0"/>
              <a:t>Tadeusz Różewicz urodził się 9 października 1921 roku w Radomsku. Jego ojciec był niższym urzędnikiem sądowym a matka zajmowała się domem. </a:t>
            </a:r>
          </a:p>
          <a:p>
            <a:r>
              <a:rPr lang="pl-PL" dirty="0"/>
              <a:t>Urodził się jako czwarty z pięciorga. Już od najmłodszych lat starszy brat Tadeusza, Janusz, zarażał swojego młodszego brata miłością do literatury. Razem czytali takie czasopisma jak „Wiadomości Literackie” czy „Skamander”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E680CB37-1FC3-C1A2-5889-FFBE5FCEDCDF}"/>
              </a:ext>
            </a:extLst>
          </p:cNvPr>
          <p:cNvSpPr txBox="1"/>
          <p:nvPr/>
        </p:nvSpPr>
        <p:spPr>
          <a:xfrm>
            <a:off x="814600" y="3102596"/>
            <a:ext cx="1993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Czasopismo „Skamander”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055FCC72-6915-82D5-D472-A352D621F684}"/>
              </a:ext>
            </a:extLst>
          </p:cNvPr>
          <p:cNvSpPr txBox="1"/>
          <p:nvPr/>
        </p:nvSpPr>
        <p:spPr>
          <a:xfrm>
            <a:off x="3305467" y="5711167"/>
            <a:ext cx="1993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/>
              <a:t>Tygodnik „Wiadomości Literackie”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12AF94B7-6D4D-56E0-074D-6114049983FD}"/>
              </a:ext>
            </a:extLst>
          </p:cNvPr>
          <p:cNvSpPr txBox="1"/>
          <p:nvPr/>
        </p:nvSpPr>
        <p:spPr>
          <a:xfrm>
            <a:off x="601062" y="5707506"/>
            <a:ext cx="24735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00" dirty="0"/>
              <a:t>Młody Tadeusz Różewicz z bratem Januszem 1924r.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DA0BB6EB-2DEF-B840-CED6-5B279662326D}"/>
              </a:ext>
            </a:extLst>
          </p:cNvPr>
          <p:cNvSpPr txBox="1"/>
          <p:nvPr/>
        </p:nvSpPr>
        <p:spPr>
          <a:xfrm>
            <a:off x="3110985" y="3156416"/>
            <a:ext cx="24780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Portret Tadeusza Różewicza z 1948 r.</a:t>
            </a:r>
            <a:endParaRPr lang="pl-PL" sz="1000" dirty="0"/>
          </a:p>
        </p:txBody>
      </p:sp>
      <p:pic>
        <p:nvPicPr>
          <p:cNvPr id="21" name="Obraz 20" descr="Obraz zawierający osoba, dziewczynka, czarny, pozujący&#10;&#10;Opis wygenerowany automatycznie">
            <a:extLst>
              <a:ext uri="{FF2B5EF4-FFF2-40B4-BE49-F238E27FC236}">
                <a16:creationId xmlns:a16="http://schemas.microsoft.com/office/drawing/2014/main" id="{FDFC1BEC-A534-A4D2-2C92-CB5832813F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00" y="3674162"/>
            <a:ext cx="1993391" cy="20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622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C583FC-3774-47D1-9A8B-E0DBA89CB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8DDDC38-A59D-4C57-BEAA-01E57BD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5253" y="228600"/>
            <a:ext cx="2851523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07181E0D-4E2E-4CF7-83D6-6BF1884F2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1E4039F-6250-4F1A-8B44-8211D95CB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27CE0F8-A859-4A25-8A2E-2F48B2D7F1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1D3B4413-99E7-41CB-BC1A-91CB93B73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2B5AE9BA-21EA-413E-92D1-70B41D12F8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EA6962B4-B58E-4363-AE37-502AAB46F0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CFEAE09-A4F7-4009-BBA4-E007F3FF2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BEC0F162-6193-4A0C-9667-DD7C8B4BD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7AE69957-54B0-48E2-8BCD-EE01C7190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9E3E384D-F4D8-4B3A-978C-EFEED16D3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66DD5E8A-F260-4F93-94D6-AA109560A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B7CE38B-1EFC-4D54-BD22-F0E1C0ED2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4251A81-4530-41B5-B8FB-DC124AC02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04F0C26-A940-4311-8A41-C69C075D7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72844B50-4A36-4E90-9BD1-7945BAF04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FFFF2F5F-4D06-40B4-AAF7-7BF88551B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C2D84FDB-118B-42FD-8561-B383615D2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5B64B543-1195-4970-808B-156908D3B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1B6440B3-14CA-4B3F-AF89-7FEC0A224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47F34F74-6C9C-4D9D-B2D7-AF753BD44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4246517D-AB8F-4BEF-B5E5-7A8BC0DDE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0ACFBF4D-E487-4BD0-8BCA-2DB6DC046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23DE6D3A-314E-4642-AEAF-54B822D4E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FEE0BBF7-C59B-4279-AFF5-28F6433B9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B2C1E620-478E-4DC2-A505-934657FF1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311734D1-D105-9D72-90CE-74B1F866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pl-PL" dirty="0"/>
              <a:t>Czasy szkolne </a:t>
            </a:r>
            <a:br>
              <a:rPr lang="pl-PL" dirty="0"/>
            </a:br>
            <a:endParaRPr lang="pl-PL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ECDF498-6F66-4565-9FB7-107670333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E0779346-49CA-41C2-BD0A-62F2E1903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DBF3E9-32DB-FCBF-2681-73C3C7C62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dirty="0"/>
              <a:t>Tadeusz uczęszczał do Gimnazjum społecznego im. Feliksa Fabianiego w Radomsku gdzie otrzymał małą maturę. Wtedy już podchodził poważnie do swojej twórczości pisywał on do pisma „Pod znakiem Marii”.</a:t>
            </a:r>
          </a:p>
          <a:p>
            <a:pPr>
              <a:lnSpc>
                <a:spcPct val="90000"/>
              </a:lnSpc>
            </a:pPr>
            <a:r>
              <a:rPr lang="pl-PL" dirty="0"/>
              <a:t>Następnie próbował dostać się do Liceum Pedagogicznego w Piotrkowie Trybunalskim, jednak nie zaliczył egzaminu.</a:t>
            </a:r>
          </a:p>
          <a:p>
            <a:pPr>
              <a:lnSpc>
                <a:spcPct val="90000"/>
              </a:lnSpc>
            </a:pPr>
            <a:r>
              <a:rPr lang="pl-PL" dirty="0"/>
              <a:t>Jak również  był w trakcie starań o przyjęcie do liceum leśnego w Żytowicach jednak wybuchła wojna.</a:t>
            </a:r>
          </a:p>
        </p:txBody>
      </p:sp>
      <p:pic>
        <p:nvPicPr>
          <p:cNvPr id="11" name="Obraz 10" descr="Obraz zawierający tekst, budynek, zewnętrzne, podłoże&#10;&#10;Opis wygenerowany automatycznie">
            <a:extLst>
              <a:ext uri="{FF2B5EF4-FFF2-40B4-BE49-F238E27FC236}">
                <a16:creationId xmlns:a16="http://schemas.microsoft.com/office/drawing/2014/main" id="{8AA3557E-41F0-918A-B81E-3BE367A085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14" y="9222"/>
            <a:ext cx="4663849" cy="6858001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AB22FC43-911B-4BF3-77AF-A71B66F07DF6}"/>
              </a:ext>
            </a:extLst>
          </p:cNvPr>
          <p:cNvSpPr txBox="1"/>
          <p:nvPr/>
        </p:nvSpPr>
        <p:spPr>
          <a:xfrm>
            <a:off x="31846" y="6030134"/>
            <a:ext cx="4660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/>
              <a:t>Gimnazjum społeczne  </a:t>
            </a:r>
          </a:p>
          <a:p>
            <a:pPr algn="ctr"/>
            <a:r>
              <a:rPr lang="pl-PL" sz="1600" dirty="0"/>
              <a:t>im. Feliksa Fabianiego w Radomsku</a:t>
            </a:r>
          </a:p>
        </p:txBody>
      </p:sp>
    </p:spTree>
    <p:extLst>
      <p:ext uri="{BB962C8B-B14F-4D97-AF65-F5344CB8AC3E}">
        <p14:creationId xmlns:p14="http://schemas.microsoft.com/office/powerpoint/2010/main" val="1909041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91A8FB-6A2B-4BA0-5F2A-EF3FCAE71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 II wojny światowej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8D0A18-B5E2-D4C6-902D-16BD2A93B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202122"/>
                </a:solidFill>
                <a:effectLst/>
              </a:rPr>
              <a:t>Od 1939 Tadeusz zaczął pracować jako goniec i magazynier w Kreishauptmannschafcie w Radomsku, potem jako pracownik magistracki w kwaterunku prowadził ewidencję komornego. Następnie został uczniem stolarskim w Fabryce Mebli Giętych Thonet.</a:t>
            </a:r>
          </a:p>
          <a:p>
            <a:r>
              <a:rPr lang="pl-PL" dirty="0">
                <a:solidFill>
                  <a:srgbClr val="202122"/>
                </a:solidFill>
              </a:rPr>
              <a:t>W tym samym czasie jego brat Janusz, był członkiem konspiracji pod pseudonimem „Gustaw” w 1942 udało mu się namówić Tadeusza do wstąpienia do armii krajowej który dostał pseudonim „Satyr” po trwającym pół roku szkoleniu został przeniesiony do oddziałów leśnych.</a:t>
            </a:r>
          </a:p>
          <a:p>
            <a:r>
              <a:rPr lang="pl-PL" b="0" i="0" dirty="0">
                <a:solidFill>
                  <a:srgbClr val="212529"/>
                </a:solidFill>
                <a:effectLst/>
              </a:rPr>
              <a:t>W latach 1943–1944 brał czynny udział w walkach prowadzonych przez żołnierzy Armii Krajowej. Stale pisał wtedy wiersze, redagował także czasopismo wojenne „Czyn Zbrojny”. Jego twórczość cieszyła się dużą popularnością wśród innych partyzantów.</a:t>
            </a:r>
            <a:endParaRPr lang="pl-PL" b="0" i="0" dirty="0">
              <a:solidFill>
                <a:srgbClr val="202122"/>
              </a:solidFill>
              <a:effectLst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3097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A696357-B315-4D9E-BB00-C5180F54B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2F6C6C-999D-43D5-AC07-AF3425144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8229600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EC04F56B-9315-467D-9EEF-52DE7F0B5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6793DB-299F-5BC1-BC55-3EF6E73AB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6" y="2032000"/>
            <a:ext cx="7145867" cy="3879222"/>
          </a:xfrm>
        </p:spPr>
        <p:txBody>
          <a:bodyPr>
            <a:normAutofit lnSpcReduction="10000"/>
          </a:bodyPr>
          <a:lstStyle/>
          <a:p>
            <a:r>
              <a:rPr lang="pl-PL" b="0" i="0" dirty="0">
                <a:solidFill>
                  <a:srgbClr val="FEFFFF"/>
                </a:solidFill>
                <a:effectLst/>
              </a:rPr>
              <a:t>To wtedy powstały ”</a:t>
            </a:r>
            <a:r>
              <a:rPr lang="pl-PL" b="0" dirty="0">
                <a:solidFill>
                  <a:srgbClr val="FEFFFF"/>
                </a:solidFill>
                <a:effectLst/>
              </a:rPr>
              <a:t>Echa leśne”</a:t>
            </a:r>
            <a:r>
              <a:rPr lang="pl-PL" b="0" i="0" dirty="0">
                <a:solidFill>
                  <a:srgbClr val="FEFFFF"/>
                </a:solidFill>
                <a:effectLst/>
              </a:rPr>
              <a:t>, które należy uznać za faktyczny debiut literacki Tadeusza Różewicza. Pochlebne opinie o tym tomiku wyrażało wielu przyjaciół poety, a także jego brat Janusz, który przepowiadał mu wielką karierę. </a:t>
            </a:r>
            <a:r>
              <a:rPr lang="pl-PL" dirty="0">
                <a:solidFill>
                  <a:srgbClr val="FEFFFF"/>
                </a:solidFill>
              </a:rPr>
              <a:t>Niestety jednak nie mógł zobaczyć czy to stanie się prawdą gdyż nie długo po tym został złapany przez gestapo, a następnie został zabity 7 listopada 1944 roku. </a:t>
            </a:r>
          </a:p>
          <a:p>
            <a:r>
              <a:rPr lang="pl-PL" b="0" i="0" dirty="0">
                <a:solidFill>
                  <a:srgbClr val="FEFFFF"/>
                </a:solidFill>
                <a:effectLst/>
              </a:rPr>
              <a:t>W 1945 roku Tadeusz Różewicz ujawnił się w Komisji Likwidacyjnej. Kilka lat później odznaczono go Medalem Wojska Polskiego. W 1974 roku został zaś uhonorowany Krzyżem Armii Krajowej, który przyznano mu w Londynie.</a:t>
            </a:r>
            <a:endParaRPr lang="pl-PL" dirty="0">
              <a:solidFill>
                <a:srgbClr val="FEFFFF"/>
              </a:solidFill>
            </a:endParaRPr>
          </a:p>
          <a:p>
            <a:r>
              <a:rPr lang="pl-PL" b="0" i="0" dirty="0">
                <a:solidFill>
                  <a:srgbClr val="FEFFFF"/>
                </a:solidFill>
                <a:effectLst/>
              </a:rPr>
              <a:t>W 1992 roku Tadeusz Różewicz powrócił do postaci Janusza w tomie "Nasz starszy brat" złożonym z tekstów autorstwa trzech braci Różewiczów.</a:t>
            </a:r>
          </a:p>
          <a:p>
            <a:endParaRPr lang="pl-PL" dirty="0">
              <a:solidFill>
                <a:srgbClr val="FEFFFF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1015855-C850-6CFB-E6BC-F42221662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9" y="-10282"/>
            <a:ext cx="3962400" cy="686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71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2B16C54D-9881-48B2-9089-078A94ED6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A015852-952E-B2B0-B017-8AE91C6A6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4503801" cy="1259894"/>
          </a:xfrm>
        </p:spPr>
        <p:txBody>
          <a:bodyPr>
            <a:normAutofit/>
          </a:bodyPr>
          <a:lstStyle/>
          <a:p>
            <a:r>
              <a:rPr lang="pl-PL" dirty="0"/>
              <a:t>Okres powojenny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1FCF991-75EB-44A5-929C-06F9CB93E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F0FA85-5580-6B25-6FEE-F24BC1220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848" y="1448656"/>
            <a:ext cx="4970145" cy="476423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sz="1500" dirty="0"/>
              <a:t>Zaraz po wojnie zamieszkał w Częstochowie</a:t>
            </a:r>
            <a:r>
              <a:rPr lang="pl-PL" sz="1500" b="0" i="0" dirty="0">
                <a:effectLst/>
              </a:rPr>
              <a:t>, gdzie dalej tworzył w między </a:t>
            </a:r>
            <a:r>
              <a:rPr lang="pl-PL" sz="1500" dirty="0"/>
              <a:t>czasie </a:t>
            </a:r>
            <a:r>
              <a:rPr lang="pl-PL" sz="1500" b="0" i="0" dirty="0">
                <a:effectLst/>
              </a:rPr>
              <a:t>pisząc dla czasopisma literackiego „Odrodzenie”. W redakcji tego pisma poznał Juliana Przybosia, który dostrzegł w Różewiczu wielki talent i namówił go, żeby przeniósł się do Krakowa. W Krakowie Różewicz zdał maturę(1945r.), następnie rozpoczął studia z historii sztuki na Uniwersytecie Jagiellońskim jednak ich nie</a:t>
            </a:r>
            <a:r>
              <a:rPr lang="pl-PL" sz="1500" b="0" i="0" dirty="0">
                <a:effectLst/>
                <a:latin typeface="Open Sans" panose="020B0606030504020204" pitchFamily="34" charset="0"/>
              </a:rPr>
              <a:t> ukończył. </a:t>
            </a:r>
          </a:p>
          <a:p>
            <a:pPr>
              <a:lnSpc>
                <a:spcPct val="90000"/>
              </a:lnSpc>
            </a:pPr>
            <a:r>
              <a:rPr lang="pl-PL" sz="1500" b="0" dirty="0">
                <a:effectLst/>
              </a:rPr>
              <a:t>Głośnym echem odbiły się kolejne tomy Różewicza w tym czasie „Niepokój i Czerwona rękawiczka”. Wiersze młodego poety wysoko cenili między innymi Leopold Staff i Czesław Miłosz. To właśnie wtedy powstał jeden z najsłynniejszych wierszy Różewicza „Ocalony”.</a:t>
            </a:r>
          </a:p>
          <a:p>
            <a:pPr>
              <a:lnSpc>
                <a:spcPct val="90000"/>
              </a:lnSpc>
            </a:pPr>
            <a:r>
              <a:rPr lang="pl-PL" sz="1500" dirty="0"/>
              <a:t>To właśnie w tym wierszu padły słynne słowa: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500" b="0" i="0" dirty="0">
                <a:effectLst/>
              </a:rPr>
              <a:t>	</a:t>
            </a:r>
            <a:r>
              <a:rPr lang="pl-PL" sz="1500" b="0" i="0" u="sng" dirty="0">
                <a:effectLst/>
              </a:rPr>
              <a:t>„Mam dwa­dzie­ścia czte­ry lata</a:t>
            </a:r>
            <a:br>
              <a:rPr lang="pl-PL" sz="1500" u="sng" dirty="0"/>
            </a:br>
            <a:r>
              <a:rPr lang="pl-PL" sz="1500" dirty="0"/>
              <a:t>	</a:t>
            </a:r>
            <a:r>
              <a:rPr lang="pl-PL" sz="1500" b="0" i="0" u="sng" dirty="0">
                <a:effectLst/>
              </a:rPr>
              <a:t>Oca­la­łem</a:t>
            </a:r>
            <a:br>
              <a:rPr lang="pl-PL" sz="1500" u="sng" dirty="0"/>
            </a:br>
            <a:r>
              <a:rPr lang="pl-PL" sz="1500" dirty="0"/>
              <a:t>	</a:t>
            </a:r>
            <a:r>
              <a:rPr lang="pl-PL" sz="1500" b="0" i="0" u="sng" dirty="0">
                <a:effectLst/>
              </a:rPr>
              <a:t>Pro­wa­dzo­ny na rzeź”.</a:t>
            </a:r>
            <a:endParaRPr lang="pl-PL" sz="1500" u="sng" dirty="0"/>
          </a:p>
          <a:p>
            <a:pPr>
              <a:lnSpc>
                <a:spcPct val="90000"/>
              </a:lnSpc>
            </a:pPr>
            <a:endParaRPr lang="pl-PL" sz="1500" dirty="0"/>
          </a:p>
        </p:txBody>
      </p:sp>
      <p:pic>
        <p:nvPicPr>
          <p:cNvPr id="9" name="Obraz 8" descr="Obraz zawierający tekst, znak&#10;&#10;Opis wygenerowany automatycznie">
            <a:extLst>
              <a:ext uri="{FF2B5EF4-FFF2-40B4-BE49-F238E27FC236}">
                <a16:creationId xmlns:a16="http://schemas.microsoft.com/office/drawing/2014/main" id="{1FF58FD1-F751-E1C1-467F-F3BA87A270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8" r="3775" b="1"/>
          <a:stretch/>
        </p:blipFill>
        <p:spPr>
          <a:xfrm>
            <a:off x="5552994" y="640081"/>
            <a:ext cx="2908800" cy="5268056"/>
          </a:xfrm>
          <a:prstGeom prst="rect">
            <a:avLst/>
          </a:prstGeom>
        </p:spPr>
      </p:pic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09BC40F4-6470-06CD-80EB-E89FFD29A6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7" r="8226" b="1"/>
          <a:stretch/>
        </p:blipFill>
        <p:spPr>
          <a:xfrm>
            <a:off x="8648699" y="640080"/>
            <a:ext cx="2909981" cy="5271142"/>
          </a:xfrm>
          <a:prstGeom prst="rect">
            <a:avLst/>
          </a:prstGeom>
        </p:spPr>
      </p:pic>
      <p:sp>
        <p:nvSpPr>
          <p:cNvPr id="38" name="Freeform 11">
            <a:extLst>
              <a:ext uri="{FF2B5EF4-FFF2-40B4-BE49-F238E27FC236}">
                <a16:creationId xmlns:a16="http://schemas.microsoft.com/office/drawing/2014/main" id="{AF838850-2A6A-406A-A36B-1B8E95BA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0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DCC583FC-3774-47D1-9A8B-E0DBA89CB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8DDDC38-A59D-4C57-BEAA-01E57BD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5253" y="228600"/>
            <a:ext cx="2851523" cy="6638625"/>
            <a:chOff x="2487613" y="285750"/>
            <a:chExt cx="2428875" cy="5654676"/>
          </a:xfrm>
        </p:grpSpPr>
        <p:sp>
          <p:nvSpPr>
            <p:cNvPr id="89" name="Freeform 11">
              <a:extLst>
                <a:ext uri="{FF2B5EF4-FFF2-40B4-BE49-F238E27FC236}">
                  <a16:creationId xmlns:a16="http://schemas.microsoft.com/office/drawing/2014/main" id="{07181E0D-4E2E-4CF7-83D6-6BF1884F2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0" name="Freeform 12">
              <a:extLst>
                <a:ext uri="{FF2B5EF4-FFF2-40B4-BE49-F238E27FC236}">
                  <a16:creationId xmlns:a16="http://schemas.microsoft.com/office/drawing/2014/main" id="{41E4039F-6250-4F1A-8B44-8211D95CB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1" name="Freeform 13">
              <a:extLst>
                <a:ext uri="{FF2B5EF4-FFF2-40B4-BE49-F238E27FC236}">
                  <a16:creationId xmlns:a16="http://schemas.microsoft.com/office/drawing/2014/main" id="{C27CE0F8-A859-4A25-8A2E-2F48B2D7F1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2" name="Freeform 14">
              <a:extLst>
                <a:ext uri="{FF2B5EF4-FFF2-40B4-BE49-F238E27FC236}">
                  <a16:creationId xmlns:a16="http://schemas.microsoft.com/office/drawing/2014/main" id="{1D3B4413-99E7-41CB-BC1A-91CB93B73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3" name="Freeform 15">
              <a:extLst>
                <a:ext uri="{FF2B5EF4-FFF2-40B4-BE49-F238E27FC236}">
                  <a16:creationId xmlns:a16="http://schemas.microsoft.com/office/drawing/2014/main" id="{2B5AE9BA-21EA-413E-92D1-70B41D12F8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4" name="Freeform 16">
              <a:extLst>
                <a:ext uri="{FF2B5EF4-FFF2-40B4-BE49-F238E27FC236}">
                  <a16:creationId xmlns:a16="http://schemas.microsoft.com/office/drawing/2014/main" id="{EA6962B4-B58E-4363-AE37-502AAB46F0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5" name="Freeform 17">
              <a:extLst>
                <a:ext uri="{FF2B5EF4-FFF2-40B4-BE49-F238E27FC236}">
                  <a16:creationId xmlns:a16="http://schemas.microsoft.com/office/drawing/2014/main" id="{8CFEAE09-A4F7-4009-BBA4-E007F3FF2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6" name="Freeform 18">
              <a:extLst>
                <a:ext uri="{FF2B5EF4-FFF2-40B4-BE49-F238E27FC236}">
                  <a16:creationId xmlns:a16="http://schemas.microsoft.com/office/drawing/2014/main" id="{BEC0F162-6193-4A0C-9667-DD7C8B4BD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7" name="Freeform 19">
              <a:extLst>
                <a:ext uri="{FF2B5EF4-FFF2-40B4-BE49-F238E27FC236}">
                  <a16:creationId xmlns:a16="http://schemas.microsoft.com/office/drawing/2014/main" id="{7AE69957-54B0-48E2-8BCD-EE01C7190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8" name="Freeform 20">
              <a:extLst>
                <a:ext uri="{FF2B5EF4-FFF2-40B4-BE49-F238E27FC236}">
                  <a16:creationId xmlns:a16="http://schemas.microsoft.com/office/drawing/2014/main" id="{9E3E384D-F4D8-4B3A-978C-EFEED16D3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9" name="Freeform 21">
              <a:extLst>
                <a:ext uri="{FF2B5EF4-FFF2-40B4-BE49-F238E27FC236}">
                  <a16:creationId xmlns:a16="http://schemas.microsoft.com/office/drawing/2014/main" id="{66DD5E8A-F260-4F93-94D6-AA109560A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0" name="Freeform 22">
              <a:extLst>
                <a:ext uri="{FF2B5EF4-FFF2-40B4-BE49-F238E27FC236}">
                  <a16:creationId xmlns:a16="http://schemas.microsoft.com/office/drawing/2014/main" id="{AB7CE38B-1EFC-4D54-BD22-F0E1C0ED2A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44251A81-4530-41B5-B8FB-DC124AC02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103" name="Freeform 27">
              <a:extLst>
                <a:ext uri="{FF2B5EF4-FFF2-40B4-BE49-F238E27FC236}">
                  <a16:creationId xmlns:a16="http://schemas.microsoft.com/office/drawing/2014/main" id="{704F0C26-A940-4311-8A41-C69C075D7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" name="Freeform 28">
              <a:extLst>
                <a:ext uri="{FF2B5EF4-FFF2-40B4-BE49-F238E27FC236}">
                  <a16:creationId xmlns:a16="http://schemas.microsoft.com/office/drawing/2014/main" id="{72844B50-4A36-4E90-9BD1-7945BAF04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5" name="Freeform 29">
              <a:extLst>
                <a:ext uri="{FF2B5EF4-FFF2-40B4-BE49-F238E27FC236}">
                  <a16:creationId xmlns:a16="http://schemas.microsoft.com/office/drawing/2014/main" id="{FFFF2F5F-4D06-40B4-AAF7-7BF88551B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6" name="Freeform 30">
              <a:extLst>
                <a:ext uri="{FF2B5EF4-FFF2-40B4-BE49-F238E27FC236}">
                  <a16:creationId xmlns:a16="http://schemas.microsoft.com/office/drawing/2014/main" id="{C2D84FDB-118B-42FD-8561-B383615D2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7" name="Freeform 31">
              <a:extLst>
                <a:ext uri="{FF2B5EF4-FFF2-40B4-BE49-F238E27FC236}">
                  <a16:creationId xmlns:a16="http://schemas.microsoft.com/office/drawing/2014/main" id="{5B64B543-1195-4970-808B-156908D3B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8" name="Freeform 32">
              <a:extLst>
                <a:ext uri="{FF2B5EF4-FFF2-40B4-BE49-F238E27FC236}">
                  <a16:creationId xmlns:a16="http://schemas.microsoft.com/office/drawing/2014/main" id="{1B6440B3-14CA-4B3F-AF89-7FEC0A224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9" name="Freeform 33">
              <a:extLst>
                <a:ext uri="{FF2B5EF4-FFF2-40B4-BE49-F238E27FC236}">
                  <a16:creationId xmlns:a16="http://schemas.microsoft.com/office/drawing/2014/main" id="{47F34F74-6C9C-4D9D-B2D7-AF753BD44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0" name="Freeform 34">
              <a:extLst>
                <a:ext uri="{FF2B5EF4-FFF2-40B4-BE49-F238E27FC236}">
                  <a16:creationId xmlns:a16="http://schemas.microsoft.com/office/drawing/2014/main" id="{4246517D-AB8F-4BEF-B5E5-7A8BC0DDE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1" name="Freeform 35">
              <a:extLst>
                <a:ext uri="{FF2B5EF4-FFF2-40B4-BE49-F238E27FC236}">
                  <a16:creationId xmlns:a16="http://schemas.microsoft.com/office/drawing/2014/main" id="{0ACFBF4D-E487-4BD0-8BCA-2DB6DC046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2" name="Freeform 36">
              <a:extLst>
                <a:ext uri="{FF2B5EF4-FFF2-40B4-BE49-F238E27FC236}">
                  <a16:creationId xmlns:a16="http://schemas.microsoft.com/office/drawing/2014/main" id="{23DE6D3A-314E-4642-AEAF-54B822D4E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3" name="Freeform 37">
              <a:extLst>
                <a:ext uri="{FF2B5EF4-FFF2-40B4-BE49-F238E27FC236}">
                  <a16:creationId xmlns:a16="http://schemas.microsoft.com/office/drawing/2014/main" id="{FEE0BBF7-C59B-4279-AFF5-28F6433B9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14" name="Freeform 38">
              <a:extLst>
                <a:ext uri="{FF2B5EF4-FFF2-40B4-BE49-F238E27FC236}">
                  <a16:creationId xmlns:a16="http://schemas.microsoft.com/office/drawing/2014/main" id="{B2C1E620-478E-4DC2-A505-934657FF1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ECDF498-6F66-4565-9FB7-107670333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8" name="Freeform 11">
            <a:extLst>
              <a:ext uri="{FF2B5EF4-FFF2-40B4-BE49-F238E27FC236}">
                <a16:creationId xmlns:a16="http://schemas.microsoft.com/office/drawing/2014/main" id="{E0779346-49CA-41C2-BD0A-62F2E1903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7" name="Obraz 6" descr="Obraz zawierający tekst, znak&#10;&#10;Opis wygenerowany automatycznie">
            <a:extLst>
              <a:ext uri="{FF2B5EF4-FFF2-40B4-BE49-F238E27FC236}">
                <a16:creationId xmlns:a16="http://schemas.microsoft.com/office/drawing/2014/main" id="{80976EC6-D1E6-25A0-32A5-5274A5F8C8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8"/>
          <a:stretch/>
        </p:blipFill>
        <p:spPr>
          <a:xfrm>
            <a:off x="-1555" y="1731"/>
            <a:ext cx="4662331" cy="6858000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AA8FF-CCDC-3385-A9E2-F71C60FD3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517" y="1410941"/>
            <a:ext cx="5326053" cy="4294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b="0" dirty="0">
                <a:effectLst/>
              </a:rPr>
              <a:t>W kolejnych latach Różewicz zwrócił się w stronę dramatu. Zafascynowany dokonaniami twórców teatru absurdu, Samuela Becketta czy </a:t>
            </a:r>
            <a:r>
              <a:rPr lang="pl-PL" b="0" dirty="0" err="1">
                <a:effectLst/>
              </a:rPr>
              <a:t>Eugène’a</a:t>
            </a:r>
            <a:r>
              <a:rPr lang="pl-PL" b="0" dirty="0">
                <a:effectLst/>
              </a:rPr>
              <a:t> Ionesco, stworzył jeden z najważniejszych utworów dramatycznych w historii literatury polskiej „Kartotekę”. Sztuka na podstawie tego utworu powstała w 1960 roku.</a:t>
            </a:r>
          </a:p>
          <a:p>
            <a:pPr>
              <a:lnSpc>
                <a:spcPct val="90000"/>
              </a:lnSpc>
            </a:pPr>
            <a:r>
              <a:rPr lang="pl-PL" b="0" dirty="0">
                <a:effectLst/>
              </a:rPr>
              <a:t> </a:t>
            </a:r>
            <a:r>
              <a:rPr lang="pl-PL" dirty="0"/>
              <a:t>C</a:t>
            </a:r>
            <a:r>
              <a:rPr lang="pl-PL" b="0" dirty="0">
                <a:effectLst/>
              </a:rPr>
              <a:t>zęsto w późniejszym okresie Różewicz eksperymentował z formą, mieszając gatunki, łącząc poezję z dramatem i prozą.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6913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5226D3E-CAFA-4B9B-9F71-1A25A402F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ADF0C41-7E70-6E08-1F24-F25E21E99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200" y="624110"/>
            <a:ext cx="4316411" cy="1280890"/>
          </a:xfrm>
        </p:spPr>
        <p:txBody>
          <a:bodyPr>
            <a:normAutofit/>
          </a:bodyPr>
          <a:lstStyle/>
          <a:p>
            <a:r>
              <a:rPr lang="pl-PL" dirty="0"/>
              <a:t>Ostatnie lata życia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23F7E5-8D7C-44E8-99DC-A93E42F44B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CE204C-1B16-44C6-945B-CE3B5750C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848" y="962669"/>
            <a:ext cx="2322898" cy="2386816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az 6" descr="Obraz zawierający mężczyzna, osoba, kostium, stare&#10;&#10;Opis wygenerowany automatycznie">
            <a:extLst>
              <a:ext uri="{FF2B5EF4-FFF2-40B4-BE49-F238E27FC236}">
                <a16:creationId xmlns:a16="http://schemas.microsoft.com/office/drawing/2014/main" id="{21038366-D706-548C-27B5-32CB88950C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" r="4" b="12939"/>
          <a:stretch/>
        </p:blipFill>
        <p:spPr>
          <a:xfrm>
            <a:off x="814601" y="1127377"/>
            <a:ext cx="1993392" cy="20574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7CB803B-4B54-40D4-8C38-11F6425A4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0714" y="962669"/>
            <a:ext cx="2322898" cy="2386816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az 8" descr="Obraz zawierający mężczyzna, osoba, stare, kostium&#10;&#10;Opis wygenerowany automatycznie">
            <a:extLst>
              <a:ext uri="{FF2B5EF4-FFF2-40B4-BE49-F238E27FC236}">
                <a16:creationId xmlns:a16="http://schemas.microsoft.com/office/drawing/2014/main" id="{C5B849AD-04B0-E882-52A3-65271DC2CF8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7597"/>
          <a:stretch/>
        </p:blipFill>
        <p:spPr>
          <a:xfrm>
            <a:off x="3305467" y="1127377"/>
            <a:ext cx="1993392" cy="20574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B3AC852-7565-4486-9B60-A89BF3795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848" y="3510354"/>
            <a:ext cx="2322898" cy="2386816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 descr="Obraz zawierający mężczyzna, osoba&#10;&#10;Opis wygenerowany automatycznie">
            <a:extLst>
              <a:ext uri="{FF2B5EF4-FFF2-40B4-BE49-F238E27FC236}">
                <a16:creationId xmlns:a16="http://schemas.microsoft.com/office/drawing/2014/main" id="{0E24238F-FFC4-72CC-DFFD-7E82CD80F6C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9" r="1" b="22660"/>
          <a:stretch/>
        </p:blipFill>
        <p:spPr>
          <a:xfrm>
            <a:off x="814601" y="3675062"/>
            <a:ext cx="1993392" cy="20574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53E2C1B4-3334-43B2-8C72-8988A153D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0714" y="3510354"/>
            <a:ext cx="2322898" cy="2386816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az 10" descr="Obraz zawierający osoba, mężczyzna, okulary, noszenie&#10;&#10;Opis wygenerowany automatycznie">
            <a:extLst>
              <a:ext uri="{FF2B5EF4-FFF2-40B4-BE49-F238E27FC236}">
                <a16:creationId xmlns:a16="http://schemas.microsoft.com/office/drawing/2014/main" id="{366819F6-C760-2DBE-65D5-C25E9238661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4" r="19563" b="3"/>
          <a:stretch/>
        </p:blipFill>
        <p:spPr>
          <a:xfrm>
            <a:off x="3305467" y="3675062"/>
            <a:ext cx="1993392" cy="20574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FCCD8CA-B612-4652-9597-E2C6F4342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351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53">
            <a:extLst>
              <a:ext uri="{FF2B5EF4-FFF2-40B4-BE49-F238E27FC236}">
                <a16:creationId xmlns:a16="http://schemas.microsoft.com/office/drawing/2014/main" id="{9491B805-6EAB-425D-A4E1-5B5BEE87B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3510" y="680545"/>
            <a:ext cx="878363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F182BA-E63B-791E-15FC-5F3B95DE5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847" y="1654139"/>
            <a:ext cx="4758765" cy="49007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l-PL" sz="1700" dirty="0"/>
              <a:t>W 1968 roku Różewicz przeprowadził się do Wrocławia i mieszkał tam do śmierci. </a:t>
            </a:r>
          </a:p>
          <a:p>
            <a:pPr>
              <a:lnSpc>
                <a:spcPct val="90000"/>
              </a:lnSpc>
            </a:pPr>
            <a:r>
              <a:rPr lang="pl-PL" sz="1700" b="0" dirty="0">
                <a:effectLst/>
              </a:rPr>
              <a:t>Na początku lat dziewięćdziesiątych Różewicz stworzył uwspółcześnioną wersję swojego najsłynniejszego dzieła dramatycznego – „Kartotekę rozrzuconą”, w której zawarł dodatkowe sceny odnoszące się do ówczesnej rzeczywistości.</a:t>
            </a:r>
          </a:p>
          <a:p>
            <a:pPr>
              <a:lnSpc>
                <a:spcPct val="90000"/>
              </a:lnSpc>
            </a:pPr>
            <a:r>
              <a:rPr lang="pl-PL" sz="1700" b="0" dirty="0">
                <a:effectLst/>
              </a:rPr>
              <a:t>Różewicz był członkiem Stowarzyszenia Pisarzy Polskich. Był laureatem licznych nagród literackich, między innymi Nagrody Poetyckiej Silesius przyznawanej we Wrocławiu za dokonania w dziedzinie literatury środkowoeuropejskiej. W 2000 roku został laureatem Nagrody Literackiej Nike za tom poezji „Matka odchodzi”.</a:t>
            </a:r>
          </a:p>
          <a:p>
            <a:pPr>
              <a:lnSpc>
                <a:spcPct val="90000"/>
              </a:lnSpc>
            </a:pPr>
            <a:r>
              <a:rPr lang="pl-PL" sz="1700" dirty="0"/>
              <a:t>Poeta zmarł 24 kwietnia 2014 roku zgodnie z jego wolą został pochowany na cmentarzu </a:t>
            </a:r>
            <a:r>
              <a:rPr lang="pl-PL" sz="1700" b="0" i="0" dirty="0">
                <a:effectLst/>
              </a:rPr>
              <a:t>ewangelickim Naszego Zbawiciela w Karpaczu.</a:t>
            </a:r>
            <a:endParaRPr lang="pl-PL" sz="1700" b="0" dirty="0">
              <a:effectLst/>
            </a:endParaRPr>
          </a:p>
          <a:p>
            <a:pPr>
              <a:lnSpc>
                <a:spcPct val="90000"/>
              </a:lnSpc>
            </a:pPr>
            <a:endParaRPr lang="pl-PL" sz="1200" dirty="0"/>
          </a:p>
          <a:p>
            <a:pPr marL="0" indent="0">
              <a:lnSpc>
                <a:spcPct val="90000"/>
              </a:lnSpc>
              <a:buNone/>
            </a:pP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820337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E33C83-A03F-CCDE-D179-D75903FE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Dzieła pisarza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4B4167-8426-909E-9E27-79B92A497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9159" y="1905000"/>
            <a:ext cx="3649663" cy="3777622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A5B592"/>
              </a:buClr>
            </a:pPr>
            <a:r>
              <a:rPr lang="pl-PL" sz="1900" dirty="0"/>
              <a:t>Poezje:                                                 </a:t>
            </a:r>
          </a:p>
          <a:p>
            <a:r>
              <a:rPr lang="pl-PL" sz="1900" b="0" dirty="0">
                <a:solidFill>
                  <a:srgbClr val="212529"/>
                </a:solidFill>
                <a:effectLst/>
              </a:rPr>
              <a:t>1944 – „Echa leśne” </a:t>
            </a:r>
          </a:p>
          <a:p>
            <a:r>
              <a:rPr lang="pl-PL" sz="1900" b="0" dirty="0">
                <a:solidFill>
                  <a:srgbClr val="212529"/>
                </a:solidFill>
                <a:effectLst/>
              </a:rPr>
              <a:t>1947 – „</a:t>
            </a:r>
            <a:r>
              <a:rPr lang="pl-PL" sz="1900" dirty="0">
                <a:solidFill>
                  <a:srgbClr val="212529"/>
                </a:solidFill>
              </a:rPr>
              <a:t>Niepokój</a:t>
            </a:r>
            <a:r>
              <a:rPr lang="pl-PL" sz="1900" b="0" dirty="0">
                <a:solidFill>
                  <a:srgbClr val="212529"/>
                </a:solidFill>
                <a:effectLst/>
              </a:rPr>
              <a:t>” </a:t>
            </a:r>
          </a:p>
          <a:p>
            <a:r>
              <a:rPr lang="pl-PL" sz="1900" b="0" dirty="0">
                <a:solidFill>
                  <a:srgbClr val="212529"/>
                </a:solidFill>
                <a:effectLst/>
              </a:rPr>
              <a:t>1948 – „Czerwona rękawiczka”</a:t>
            </a:r>
          </a:p>
          <a:p>
            <a:r>
              <a:rPr lang="pl-PL" sz="1900" b="0" dirty="0">
                <a:solidFill>
                  <a:srgbClr val="212529"/>
                </a:solidFill>
                <a:effectLst/>
              </a:rPr>
              <a:t>1951 – „Czas, który idzie”</a:t>
            </a:r>
          </a:p>
          <a:p>
            <a:r>
              <a:rPr lang="pl-PL" sz="1900" b="0" dirty="0">
                <a:solidFill>
                  <a:srgbClr val="212529"/>
                </a:solidFill>
                <a:effectLst/>
              </a:rPr>
              <a:t>1955 – „Uśmiechy”</a:t>
            </a:r>
          </a:p>
          <a:p>
            <a:r>
              <a:rPr lang="pl-PL" sz="1900" b="0" dirty="0">
                <a:solidFill>
                  <a:srgbClr val="212529"/>
                </a:solidFill>
                <a:effectLst/>
              </a:rPr>
              <a:t>1962 – „Nic w płaszczu Prospera”</a:t>
            </a:r>
          </a:p>
          <a:p>
            <a:r>
              <a:rPr lang="pl-PL" sz="1900" b="0" dirty="0">
                <a:solidFill>
                  <a:srgbClr val="212529"/>
                </a:solidFill>
                <a:effectLst/>
              </a:rPr>
              <a:t>1970 – „Poezje zebrane”</a:t>
            </a:r>
          </a:p>
          <a:p>
            <a:r>
              <a:rPr lang="pl-PL" sz="1900" b="0" dirty="0">
                <a:solidFill>
                  <a:srgbClr val="212529"/>
                </a:solidFill>
                <a:effectLst/>
              </a:rPr>
              <a:t>1991 – „Płaskorzeźba”</a:t>
            </a:r>
          </a:p>
          <a:p>
            <a:r>
              <a:rPr lang="pl-PL" sz="1900" b="0" dirty="0">
                <a:solidFill>
                  <a:srgbClr val="212529"/>
                </a:solidFill>
                <a:effectLst/>
              </a:rPr>
              <a:t>2005 – „Uśmiechy”</a:t>
            </a:r>
          </a:p>
          <a:p>
            <a:r>
              <a:rPr lang="pl-PL" sz="1900" b="0" dirty="0">
                <a:solidFill>
                  <a:srgbClr val="212529"/>
                </a:solidFill>
                <a:effectLst/>
              </a:rPr>
              <a:t>2011 – „Historia pięciu wierszy”</a:t>
            </a:r>
          </a:p>
          <a:p>
            <a:r>
              <a:rPr lang="pl-PL" sz="1900" b="0" dirty="0">
                <a:solidFill>
                  <a:srgbClr val="212529"/>
                </a:solidFill>
                <a:effectLst/>
              </a:rPr>
              <a:t>2015 – „Znikanie”</a:t>
            </a:r>
          </a:p>
          <a:p>
            <a:endParaRPr lang="pl-PL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endParaRPr lang="pl-PL" dirty="0"/>
          </a:p>
          <a:p>
            <a:pPr>
              <a:buFont typeface="+mj-lt"/>
              <a:buAutoNum type="arabicPeriod"/>
            </a:pPr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05AC43E-A1C4-45DF-0613-D840AC6465D2}"/>
              </a:ext>
            </a:extLst>
          </p:cNvPr>
          <p:cNvSpPr txBox="1"/>
          <p:nvPr/>
        </p:nvSpPr>
        <p:spPr>
          <a:xfrm>
            <a:off x="8172852" y="1905000"/>
            <a:ext cx="38572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dirty="0"/>
              <a:t>Prozy:</a:t>
            </a: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1955 – „Opadły liście z drzew”</a:t>
            </a: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1968 – „Opowiadania wybrane”</a:t>
            </a:r>
            <a:endParaRPr lang="pl-PL" sz="1600" dirty="0">
              <a:solidFill>
                <a:srgbClr val="212529"/>
              </a:solidFill>
            </a:endParaRP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1973 – „Proza”</a:t>
            </a: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1979 – „Próba rekonstrukcji”</a:t>
            </a: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2010 – „Margines, ale…”</a:t>
            </a: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endParaRPr lang="pl-PL" sz="1400" b="0" dirty="0">
              <a:solidFill>
                <a:srgbClr val="212529"/>
              </a:solidFill>
              <a:effectLst/>
            </a:endParaRP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049E880-D526-9F87-6515-6A863F080998}"/>
              </a:ext>
            </a:extLst>
          </p:cNvPr>
          <p:cNvSpPr txBox="1"/>
          <p:nvPr/>
        </p:nvSpPr>
        <p:spPr>
          <a:xfrm>
            <a:off x="4914899" y="1905000"/>
            <a:ext cx="35718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dirty="0"/>
              <a:t>Dramaty:</a:t>
            </a: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1960 – „Kartoteka”</a:t>
            </a: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1962 – „Grupa Laokoona”</a:t>
            </a: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1965 – „Śmieszny staruszek”</a:t>
            </a: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1967 – „Spaghetti i miecz”</a:t>
            </a:r>
            <a:endParaRPr lang="pl-PL" sz="1600" dirty="0">
              <a:solidFill>
                <a:srgbClr val="212529"/>
              </a:solidFill>
            </a:endParaRP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1971 – „Rajski ogródek”</a:t>
            </a: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1972 – „Na czworakach”</a:t>
            </a:r>
            <a:endParaRPr lang="pl-PL" sz="1600" dirty="0">
              <a:solidFill>
                <a:srgbClr val="212529"/>
              </a:solidFill>
            </a:endParaRP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1979 – „Przyrost naturalny”</a:t>
            </a: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1979 – „Do piachu”</a:t>
            </a:r>
            <a:endParaRPr lang="pl-PL" sz="1600" dirty="0">
              <a:solidFill>
                <a:srgbClr val="212529"/>
              </a:solidFill>
            </a:endParaRPr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r>
              <a:rPr lang="pl-PL" sz="1600" b="0" dirty="0">
                <a:solidFill>
                  <a:srgbClr val="212529"/>
                </a:solidFill>
                <a:effectLst/>
              </a:rPr>
              <a:t>1997 – „Kartoteka rozrzucona”</a:t>
            </a:r>
            <a:endParaRPr lang="pl-PL" sz="1600" dirty="0"/>
          </a:p>
          <a:p>
            <a:pPr>
              <a:buClr>
                <a:srgbClr val="A5B592"/>
              </a:buClr>
            </a:pPr>
            <a:endParaRPr lang="pl-PL" dirty="0"/>
          </a:p>
          <a:p>
            <a:pPr marL="285750" indent="-285750">
              <a:buClr>
                <a:srgbClr val="A5B592"/>
              </a:buClr>
              <a:buFont typeface="Wingdings 3" panose="05040102010807070707" pitchFamily="18" charset="2"/>
              <a:buChar char=""/>
            </a:pPr>
            <a:endParaRPr lang="pl-PL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18CD0D9B-9263-E0B2-086F-94A623D2E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900" y="421332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27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muga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1273</Words>
  <Application>Microsoft Office PowerPoint</Application>
  <PresentationFormat>Panoramiczny</PresentationFormat>
  <Paragraphs>86</Paragraphs>
  <Slides>11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9" baseType="lpstr">
      <vt:lpstr>Arial</vt:lpstr>
      <vt:lpstr>Arial</vt:lpstr>
      <vt:lpstr>Calibri</vt:lpstr>
      <vt:lpstr>Century Gothic</vt:lpstr>
      <vt:lpstr>Open Sans</vt:lpstr>
      <vt:lpstr>Roboto</vt:lpstr>
      <vt:lpstr>Wingdings 3</vt:lpstr>
      <vt:lpstr>Smuga</vt:lpstr>
      <vt:lpstr>Życie i twórczość       Tadeusza Różewicza</vt:lpstr>
      <vt:lpstr>Dzieciństwo </vt:lpstr>
      <vt:lpstr>Czasy szkolne  </vt:lpstr>
      <vt:lpstr>Okres II wojny światowej</vt:lpstr>
      <vt:lpstr>Prezentacja programu PowerPoint</vt:lpstr>
      <vt:lpstr>Okres powojenny </vt:lpstr>
      <vt:lpstr>Prezentacja programu PowerPoint</vt:lpstr>
      <vt:lpstr>Ostatnie lata życia </vt:lpstr>
      <vt:lpstr>Dzieła pisarza </vt:lpstr>
      <vt:lpstr>Źródła:</vt:lpstr>
      <vt:lpstr>Dziękuję za uwagę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Życie i twórczość       Tadeusza Różewicza</dc:title>
  <dc:creator>vertx pl</dc:creator>
  <cp:lastModifiedBy> </cp:lastModifiedBy>
  <cp:revision>3</cp:revision>
  <dcterms:created xsi:type="dcterms:W3CDTF">2022-05-17T19:04:30Z</dcterms:created>
  <dcterms:modified xsi:type="dcterms:W3CDTF">2022-05-22T14:15:57Z</dcterms:modified>
</cp:coreProperties>
</file>